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1"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364" autoAdjust="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5/17/2021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48AF50-DF8F-4ADD-8E11-02C4EC021ED9}"/>
              </a:ext>
            </a:extLst>
          </p:cNvPr>
          <p:cNvSpPr>
            <a:spLocks noGrp="1"/>
          </p:cNvSpPr>
          <p:nvPr>
            <p:ph type="ctrTitle"/>
          </p:nvPr>
        </p:nvSpPr>
        <p:spPr>
          <a:xfrm>
            <a:off x="461792" y="2174789"/>
            <a:ext cx="8001000" cy="1618735"/>
          </a:xfrm>
        </p:spPr>
        <p:txBody>
          <a:bodyPr/>
          <a:lstStyle/>
          <a:p>
            <a:r>
              <a:rPr lang="en-US" dirty="0"/>
              <a:t>Les monstres </a:t>
            </a:r>
            <a:r>
              <a:rPr lang="el-GR" dirty="0"/>
              <a:t> </a:t>
            </a:r>
            <a:r>
              <a:rPr lang="en-US" dirty="0"/>
              <a:t>de </a:t>
            </a:r>
            <a:r>
              <a:rPr lang="el-GR" dirty="0"/>
              <a:t> Γ</a:t>
            </a:r>
            <a:r>
              <a:rPr lang="en-US" dirty="0"/>
              <a:t>3 </a:t>
            </a:r>
            <a:r>
              <a:rPr lang="el-GR" dirty="0"/>
              <a:t> </a:t>
            </a:r>
            <a:r>
              <a:rPr lang="en-US" sz="2400" dirty="0"/>
              <a:t>2021</a:t>
            </a:r>
            <a:endParaRPr lang="el-GR" sz="2400" dirty="0"/>
          </a:p>
        </p:txBody>
      </p:sp>
    </p:spTree>
    <p:extLst>
      <p:ext uri="{BB962C8B-B14F-4D97-AF65-F5344CB8AC3E}">
        <p14:creationId xmlns:p14="http://schemas.microsoft.com/office/powerpoint/2010/main" val="960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81A313-B53D-457B-BC88-7950A1391BD0}"/>
              </a:ext>
            </a:extLst>
          </p:cNvPr>
          <p:cNvSpPr>
            <a:spLocks noGrp="1"/>
          </p:cNvSpPr>
          <p:nvPr>
            <p:ph type="title"/>
          </p:nvPr>
        </p:nvSpPr>
        <p:spPr>
          <a:xfrm>
            <a:off x="684212" y="2102622"/>
            <a:ext cx="6062577" cy="3891777"/>
          </a:xfrm>
        </p:spPr>
        <p:txBody>
          <a:bodyPr>
            <a:normAutofit/>
          </a:bodyPr>
          <a:lstStyle/>
          <a:p>
            <a:r>
              <a:rPr lang="fr-FR" sz="2400" dirty="0"/>
              <a:t>la mascotte s'appelle Kitty. Elle a de grands yeux, deux oreilles pointues et deux ailes. Elle a également une dent blanche. Elle tient un beignet. </a:t>
            </a:r>
            <a:endParaRPr lang="el-GR" sz="2400" dirty="0"/>
          </a:p>
        </p:txBody>
      </p:sp>
      <p:sp>
        <p:nvSpPr>
          <p:cNvPr id="3" name="Θέση περιεχομένου 2">
            <a:extLst>
              <a:ext uri="{FF2B5EF4-FFF2-40B4-BE49-F238E27FC236}">
                <a16:creationId xmlns:a16="http://schemas.microsoft.com/office/drawing/2014/main" id="{AEFE44CD-F549-4A6C-8003-8215CE695B85}"/>
              </a:ext>
            </a:extLst>
          </p:cNvPr>
          <p:cNvSpPr>
            <a:spLocks noGrp="1"/>
          </p:cNvSpPr>
          <p:nvPr>
            <p:ph idx="1"/>
          </p:nvPr>
        </p:nvSpPr>
        <p:spPr>
          <a:xfrm>
            <a:off x="684212" y="593124"/>
            <a:ext cx="7224112" cy="1223319"/>
          </a:xfrm>
        </p:spPr>
        <p:txBody>
          <a:bodyPr>
            <a:normAutofit/>
          </a:bodyPr>
          <a:lstStyle/>
          <a:p>
            <a:r>
              <a:rPr lang="fr-CA" sz="2800" u="sng" dirty="0"/>
              <a:t>La mascotte de la classe </a:t>
            </a:r>
            <a:r>
              <a:rPr lang="el-GR" sz="2800" u="sng" dirty="0" smtClean="0"/>
              <a:t>Γ</a:t>
            </a:r>
            <a:r>
              <a:rPr lang="fr-CA" sz="2800" u="sng" dirty="0" smtClean="0"/>
              <a:t>3 </a:t>
            </a:r>
            <a:r>
              <a:rPr lang="fr-CA" sz="2800" u="sng" dirty="0"/>
              <a:t>s’appelle</a:t>
            </a:r>
            <a:r>
              <a:rPr lang="fr-CA" sz="2800" dirty="0"/>
              <a:t> </a:t>
            </a:r>
            <a:endParaRPr lang="el-GR" sz="2800" u="sng" dirty="0"/>
          </a:p>
        </p:txBody>
      </p:sp>
      <p:pic>
        <p:nvPicPr>
          <p:cNvPr id="4" name="Εικόνα 3">
            <a:extLst>
              <a:ext uri="{FF2B5EF4-FFF2-40B4-BE49-F238E27FC236}">
                <a16:creationId xmlns:a16="http://schemas.microsoft.com/office/drawing/2014/main" id="{78D4F6AA-E3E7-47BF-8CBC-9C48EF60A63E}"/>
              </a:ext>
            </a:extLst>
          </p:cNvPr>
          <p:cNvPicPr>
            <a:picLocks noChangeAspect="1"/>
          </p:cNvPicPr>
          <p:nvPr/>
        </p:nvPicPr>
        <p:blipFill>
          <a:blip r:embed="rId2"/>
          <a:stretch>
            <a:fillRect/>
          </a:stretch>
        </p:blipFill>
        <p:spPr>
          <a:xfrm>
            <a:off x="7471886" y="2102622"/>
            <a:ext cx="3772763" cy="3841151"/>
          </a:xfrm>
          <a:prstGeom prst="rect">
            <a:avLst/>
          </a:prstGeom>
        </p:spPr>
      </p:pic>
      <p:sp>
        <p:nvSpPr>
          <p:cNvPr id="6" name="TextBox 5">
            <a:extLst>
              <a:ext uri="{FF2B5EF4-FFF2-40B4-BE49-F238E27FC236}">
                <a16:creationId xmlns:a16="http://schemas.microsoft.com/office/drawing/2014/main" id="{0922E2EF-75D7-4243-A1A8-EDF77CEA0874}"/>
              </a:ext>
            </a:extLst>
          </p:cNvPr>
          <p:cNvSpPr txBox="1"/>
          <p:nvPr/>
        </p:nvSpPr>
        <p:spPr>
          <a:xfrm>
            <a:off x="7908324" y="6279379"/>
            <a:ext cx="4127157" cy="369332"/>
          </a:xfrm>
          <a:prstGeom prst="rect">
            <a:avLst/>
          </a:prstGeom>
          <a:noFill/>
        </p:spPr>
        <p:txBody>
          <a:bodyPr wrap="square" rtlCol="0">
            <a:spAutoFit/>
          </a:bodyPr>
          <a:lstStyle/>
          <a:p>
            <a:pPr algn="r"/>
            <a:r>
              <a:rPr lang="fr-CA" i="1" dirty="0"/>
              <a:t>KATERINA PAPAGEORGIOU</a:t>
            </a:r>
            <a:endParaRPr lang="el-GR" i="1" dirty="0"/>
          </a:p>
        </p:txBody>
      </p:sp>
      <p:sp>
        <p:nvSpPr>
          <p:cNvPr id="7" name="TextBox 6">
            <a:extLst>
              <a:ext uri="{FF2B5EF4-FFF2-40B4-BE49-F238E27FC236}">
                <a16:creationId xmlns:a16="http://schemas.microsoft.com/office/drawing/2014/main" id="{76E48E1A-8018-4A37-9D0D-FA6E07C31DB0}"/>
              </a:ext>
            </a:extLst>
          </p:cNvPr>
          <p:cNvSpPr txBox="1"/>
          <p:nvPr/>
        </p:nvSpPr>
        <p:spPr>
          <a:xfrm>
            <a:off x="7720052" y="974912"/>
            <a:ext cx="4127157" cy="523220"/>
          </a:xfrm>
          <a:prstGeom prst="rect">
            <a:avLst/>
          </a:prstGeom>
          <a:noFill/>
        </p:spPr>
        <p:txBody>
          <a:bodyPr wrap="square" rtlCol="0">
            <a:spAutoFit/>
          </a:bodyPr>
          <a:lstStyle/>
          <a:p>
            <a:r>
              <a:rPr lang="en-US" sz="2800" u="sng" dirty="0">
                <a:solidFill>
                  <a:srgbClr val="C00000"/>
                </a:solidFill>
              </a:rPr>
              <a:t>Kitty </a:t>
            </a:r>
            <a:endParaRPr lang="el-GR" sz="2800" u="sng" dirty="0">
              <a:solidFill>
                <a:srgbClr val="C00000"/>
              </a:solidFill>
            </a:endParaRPr>
          </a:p>
        </p:txBody>
      </p:sp>
    </p:spTree>
    <p:extLst>
      <p:ext uri="{BB962C8B-B14F-4D97-AF65-F5344CB8AC3E}">
        <p14:creationId xmlns:p14="http://schemas.microsoft.com/office/powerpoint/2010/main" val="36197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160">
                                          <p:stCondLst>
                                            <p:cond delay="0"/>
                                          </p:stCondLst>
                                        </p:cTn>
                                        <p:tgtEl>
                                          <p:spTgt spid="7"/>
                                        </p:tgtEl>
                                      </p:cBhvr>
                                    </p:animEffect>
                                    <p:anim calcmode="lin" valueType="num">
                                      <p:cBhvr>
                                        <p:cTn id="8" dur="364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7"/>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7"/>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7"/>
                                        </p:tgtEl>
                                        <p:attrNameLst>
                                          <p:attrName>ppt_y</p:attrName>
                                        </p:attrNameLst>
                                      </p:cBhvr>
                                      <p:tavLst>
                                        <p:tav tm="0" fmla="#ppt_y-sin(pi*$)/81">
                                          <p:val>
                                            <p:fltVal val="0"/>
                                          </p:val>
                                        </p:tav>
                                        <p:tav tm="100000">
                                          <p:val>
                                            <p:fltVal val="1"/>
                                          </p:val>
                                        </p:tav>
                                      </p:tavLst>
                                    </p:anim>
                                    <p:animScale>
                                      <p:cBhvr>
                                        <p:cTn id="13" dur="52">
                                          <p:stCondLst>
                                            <p:cond delay="1300"/>
                                          </p:stCondLst>
                                        </p:cTn>
                                        <p:tgtEl>
                                          <p:spTgt spid="7"/>
                                        </p:tgtEl>
                                      </p:cBhvr>
                                      <p:to x="100000" y="60000"/>
                                    </p:animScale>
                                    <p:animScale>
                                      <p:cBhvr>
                                        <p:cTn id="14" dur="332" decel="50000">
                                          <p:stCondLst>
                                            <p:cond delay="1352"/>
                                          </p:stCondLst>
                                        </p:cTn>
                                        <p:tgtEl>
                                          <p:spTgt spid="7"/>
                                        </p:tgtEl>
                                      </p:cBhvr>
                                      <p:to x="100000" y="100000"/>
                                    </p:animScale>
                                    <p:animScale>
                                      <p:cBhvr>
                                        <p:cTn id="15" dur="52">
                                          <p:stCondLst>
                                            <p:cond delay="2624"/>
                                          </p:stCondLst>
                                        </p:cTn>
                                        <p:tgtEl>
                                          <p:spTgt spid="7"/>
                                        </p:tgtEl>
                                      </p:cBhvr>
                                      <p:to x="100000" y="80000"/>
                                    </p:animScale>
                                    <p:animScale>
                                      <p:cBhvr>
                                        <p:cTn id="16" dur="332" decel="50000">
                                          <p:stCondLst>
                                            <p:cond delay="2676"/>
                                          </p:stCondLst>
                                        </p:cTn>
                                        <p:tgtEl>
                                          <p:spTgt spid="7"/>
                                        </p:tgtEl>
                                      </p:cBhvr>
                                      <p:to x="100000" y="100000"/>
                                    </p:animScale>
                                    <p:animScale>
                                      <p:cBhvr>
                                        <p:cTn id="17" dur="52">
                                          <p:stCondLst>
                                            <p:cond delay="3284"/>
                                          </p:stCondLst>
                                        </p:cTn>
                                        <p:tgtEl>
                                          <p:spTgt spid="7"/>
                                        </p:tgtEl>
                                      </p:cBhvr>
                                      <p:to x="100000" y="90000"/>
                                    </p:animScale>
                                    <p:animScale>
                                      <p:cBhvr>
                                        <p:cTn id="18" dur="332" decel="50000">
                                          <p:stCondLst>
                                            <p:cond delay="3336"/>
                                          </p:stCondLst>
                                        </p:cTn>
                                        <p:tgtEl>
                                          <p:spTgt spid="7"/>
                                        </p:tgtEl>
                                      </p:cBhvr>
                                      <p:to x="100000" y="100000"/>
                                    </p:animScale>
                                    <p:animScale>
                                      <p:cBhvr>
                                        <p:cTn id="19" dur="52">
                                          <p:stCondLst>
                                            <p:cond delay="3616"/>
                                          </p:stCondLst>
                                        </p:cTn>
                                        <p:tgtEl>
                                          <p:spTgt spid="7"/>
                                        </p:tgtEl>
                                      </p:cBhvr>
                                      <p:to x="100000" y="95000"/>
                                    </p:animScale>
                                    <p:animScale>
                                      <p:cBhvr>
                                        <p:cTn id="20" dur="332" decel="50000">
                                          <p:stCondLst>
                                            <p:cond delay="3668"/>
                                          </p:stCondLst>
                                        </p:cTn>
                                        <p:tgtEl>
                                          <p:spTgt spid="7"/>
                                        </p:tgtEl>
                                      </p:cBhvr>
                                      <p:to x="100000" y="100000"/>
                                    </p:animScale>
                                  </p:childTnLst>
                                </p:cTn>
                              </p:par>
                            </p:childTnLst>
                          </p:cTn>
                        </p:par>
                        <p:par>
                          <p:cTn id="21" fill="hold">
                            <p:stCondLst>
                              <p:cond delay="4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100" fill="hold"/>
                                        <p:tgtEl>
                                          <p:spTgt spid="4"/>
                                        </p:tgtEl>
                                        <p:attrNameLst>
                                          <p:attrName>ppt_w</p:attrName>
                                        </p:attrNameLst>
                                      </p:cBhvr>
                                      <p:tavLst>
                                        <p:tav tm="0">
                                          <p:val>
                                            <p:fltVal val="0"/>
                                          </p:val>
                                        </p:tav>
                                        <p:tav tm="100000">
                                          <p:val>
                                            <p:strVal val="#ppt_w"/>
                                          </p:val>
                                        </p:tav>
                                      </p:tavLst>
                                    </p:anim>
                                    <p:anim calcmode="lin" valueType="num">
                                      <p:cBhvr>
                                        <p:cTn id="25" dur="1100" fill="hold"/>
                                        <p:tgtEl>
                                          <p:spTgt spid="4"/>
                                        </p:tgtEl>
                                        <p:attrNameLst>
                                          <p:attrName>ppt_h</p:attrName>
                                        </p:attrNameLst>
                                      </p:cBhvr>
                                      <p:tavLst>
                                        <p:tav tm="0">
                                          <p:val>
                                            <p:fltVal val="0"/>
                                          </p:val>
                                        </p:tav>
                                        <p:tav tm="100000">
                                          <p:val>
                                            <p:strVal val="#ppt_h"/>
                                          </p:val>
                                        </p:tav>
                                      </p:tavLst>
                                    </p:anim>
                                    <p:anim calcmode="lin" valueType="num">
                                      <p:cBhvr>
                                        <p:cTn id="26" dur="1100" fill="hold"/>
                                        <p:tgtEl>
                                          <p:spTgt spid="4"/>
                                        </p:tgtEl>
                                        <p:attrNameLst>
                                          <p:attrName>style.rotation</p:attrName>
                                        </p:attrNameLst>
                                      </p:cBhvr>
                                      <p:tavLst>
                                        <p:tav tm="0">
                                          <p:val>
                                            <p:fltVal val="90"/>
                                          </p:val>
                                        </p:tav>
                                        <p:tav tm="100000">
                                          <p:val>
                                            <p:fltVal val="0"/>
                                          </p:val>
                                        </p:tav>
                                      </p:tavLst>
                                    </p:anim>
                                    <p:animEffect transition="in" filter="fade">
                                      <p:cBhvr>
                                        <p:cTn id="27" dur="1100"/>
                                        <p:tgtEl>
                                          <p:spTgt spid="4"/>
                                        </p:tgtEl>
                                      </p:cBhvr>
                                    </p:animEffect>
                                  </p:childTnLst>
                                </p:cTn>
                              </p:par>
                            </p:childTnLst>
                          </p:cTn>
                        </p:par>
                        <p:par>
                          <p:cTn id="28" fill="hold">
                            <p:stCondLst>
                              <p:cond delay="5100"/>
                            </p:stCondLst>
                            <p:childTnLst>
                              <p:par>
                                <p:cTn id="29" presetID="53" presetClass="entr" presetSubtype="16"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75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7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441" y="2492552"/>
            <a:ext cx="5680319" cy="936448"/>
          </a:xfrm>
        </p:spPr>
        <p:txBody>
          <a:bodyPr>
            <a:normAutofit fontScale="90000"/>
          </a:bodyPr>
          <a:lstStyle/>
          <a:p>
            <a:r>
              <a:rPr lang="el-GR" dirty="0"/>
              <a:t/>
            </a:r>
            <a:br>
              <a:rPr lang="el-GR" dirty="0"/>
            </a:br>
            <a:r>
              <a:rPr lang="fr-FR" dirty="0"/>
              <a:t> </a:t>
            </a:r>
            <a:r>
              <a:rPr lang="el-GR" dirty="0"/>
              <a:t/>
            </a:r>
            <a:br>
              <a:rPr lang="el-GR" dirty="0"/>
            </a:br>
            <a:r>
              <a:rPr lang="fr-FR" dirty="0"/>
              <a:t> </a:t>
            </a:r>
            <a:r>
              <a:rPr lang="el-GR" dirty="0"/>
              <a:t/>
            </a:r>
            <a:br>
              <a:rPr lang="el-GR" dirty="0"/>
            </a:br>
            <a:r>
              <a:rPr lang="fr-FR" dirty="0"/>
              <a:t> </a:t>
            </a:r>
            <a:r>
              <a:rPr lang="el-GR" dirty="0"/>
              <a:t/>
            </a:r>
            <a:br>
              <a:rPr lang="el-GR" dirty="0"/>
            </a:br>
            <a:r>
              <a:rPr lang="el-GR" sz="2700" cap="none" dirty="0"/>
              <a:t>Α</a:t>
            </a:r>
            <a:r>
              <a:rPr lang="fr-FR" sz="2700" cap="none" dirty="0"/>
              <a:t>mogus rouge est un garçon, il est plus grand que les autres et plus gros. </a:t>
            </a:r>
            <a:r>
              <a:rPr lang="en-US" sz="2700" cap="none" dirty="0" smtClean="0"/>
              <a:t>I</a:t>
            </a:r>
            <a:r>
              <a:rPr lang="fr-FR" sz="2700" cap="none" dirty="0" smtClean="0"/>
              <a:t>l </a:t>
            </a:r>
            <a:r>
              <a:rPr lang="fr-FR" sz="2700" cap="none" dirty="0"/>
              <a:t>a deux cornes, un œil et il porte toujours un sac à dos .</a:t>
            </a:r>
            <a:r>
              <a:rPr lang="el-GR" sz="2700" cap="none" dirty="0"/>
              <a:t/>
            </a:r>
            <a:br>
              <a:rPr lang="el-GR" sz="2700" cap="none" dirty="0"/>
            </a:br>
            <a:r>
              <a:rPr lang="fr-FR" sz="2700" cap="none" dirty="0"/>
              <a:t> </a:t>
            </a:r>
            <a:r>
              <a:rPr lang="el-GR" sz="2700" cap="none" dirty="0"/>
              <a:t>                                                                                             </a:t>
            </a:r>
            <a:br>
              <a:rPr lang="el-GR" sz="2700" cap="none" dirty="0"/>
            </a:br>
            <a:endParaRPr lang="el-GR" sz="2200" dirty="0"/>
          </a:p>
        </p:txBody>
      </p:sp>
      <p:pic>
        <p:nvPicPr>
          <p:cNvPr id="4" name="Θέση περιεχομένου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525" y="1893471"/>
            <a:ext cx="2715034" cy="3614738"/>
          </a:xfrm>
          <a:prstGeom prst="rect">
            <a:avLst/>
          </a:prstGeom>
        </p:spPr>
      </p:pic>
      <p:sp>
        <p:nvSpPr>
          <p:cNvPr id="3" name="TextBox 2">
            <a:extLst>
              <a:ext uri="{FF2B5EF4-FFF2-40B4-BE49-F238E27FC236}">
                <a16:creationId xmlns:a16="http://schemas.microsoft.com/office/drawing/2014/main" id="{54CCA6D2-87FA-47AA-AD47-05AC636E2BE1}"/>
              </a:ext>
            </a:extLst>
          </p:cNvPr>
          <p:cNvSpPr txBox="1"/>
          <p:nvPr/>
        </p:nvSpPr>
        <p:spPr>
          <a:xfrm>
            <a:off x="2962141" y="669701"/>
            <a:ext cx="4327301" cy="523220"/>
          </a:xfrm>
          <a:prstGeom prst="rect">
            <a:avLst/>
          </a:prstGeom>
          <a:noFill/>
        </p:spPr>
        <p:txBody>
          <a:bodyPr wrap="square" rtlCol="0">
            <a:spAutoFit/>
          </a:bodyPr>
          <a:lstStyle/>
          <a:p>
            <a:pPr algn="ctr"/>
            <a:r>
              <a:rPr lang="en-US" sz="2800" u="sng" dirty="0">
                <a:solidFill>
                  <a:schemeClr val="accent1"/>
                </a:solidFill>
              </a:rPr>
              <a:t>Amogus</a:t>
            </a:r>
            <a:endParaRPr lang="el-GR" sz="2800" u="sng" dirty="0">
              <a:solidFill>
                <a:schemeClr val="accent1"/>
              </a:solidFill>
            </a:endParaRPr>
          </a:p>
        </p:txBody>
      </p:sp>
      <p:sp>
        <p:nvSpPr>
          <p:cNvPr id="5" name="TextBox 4">
            <a:extLst>
              <a:ext uri="{FF2B5EF4-FFF2-40B4-BE49-F238E27FC236}">
                <a16:creationId xmlns:a16="http://schemas.microsoft.com/office/drawing/2014/main" id="{DBDA0CED-FBDA-457D-9783-228750BC43B3}"/>
              </a:ext>
            </a:extLst>
          </p:cNvPr>
          <p:cNvSpPr txBox="1"/>
          <p:nvPr/>
        </p:nvSpPr>
        <p:spPr>
          <a:xfrm>
            <a:off x="8706118" y="6233375"/>
            <a:ext cx="3485882" cy="369332"/>
          </a:xfrm>
          <a:prstGeom prst="rect">
            <a:avLst/>
          </a:prstGeom>
          <a:noFill/>
        </p:spPr>
        <p:txBody>
          <a:bodyPr wrap="square" rtlCol="0">
            <a:spAutoFit/>
          </a:bodyPr>
          <a:lstStyle/>
          <a:p>
            <a:pPr algn="r"/>
            <a:r>
              <a:rPr lang="fr-CA" i="1" dirty="0"/>
              <a:t>AGGELOS PAPADAKOS</a:t>
            </a:r>
            <a:endParaRPr lang="el-GR" i="1" dirty="0"/>
          </a:p>
        </p:txBody>
      </p:sp>
    </p:spTree>
    <p:extLst>
      <p:ext uri="{BB962C8B-B14F-4D97-AF65-F5344CB8AC3E}">
        <p14:creationId xmlns:p14="http://schemas.microsoft.com/office/powerpoint/2010/main" val="403156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800" fill="hold"/>
                                        <p:tgtEl>
                                          <p:spTgt spid="5"/>
                                        </p:tgtEl>
                                        <p:attrNameLst>
                                          <p:attrName>ppt_w</p:attrName>
                                        </p:attrNameLst>
                                      </p:cBhvr>
                                      <p:tavLst>
                                        <p:tav tm="0">
                                          <p:val>
                                            <p:fltVal val="0"/>
                                          </p:val>
                                        </p:tav>
                                        <p:tav tm="100000">
                                          <p:val>
                                            <p:strVal val="#ppt_w"/>
                                          </p:val>
                                        </p:tav>
                                      </p:tavLst>
                                    </p:anim>
                                    <p:anim calcmode="lin" valueType="num">
                                      <p:cBhvr>
                                        <p:cTn id="14" dur="800" fill="hold"/>
                                        <p:tgtEl>
                                          <p:spTgt spid="5"/>
                                        </p:tgtEl>
                                        <p:attrNameLst>
                                          <p:attrName>ppt_h</p:attrName>
                                        </p:attrNameLst>
                                      </p:cBhvr>
                                      <p:tavLst>
                                        <p:tav tm="0">
                                          <p:val>
                                            <p:fltVal val="0"/>
                                          </p:val>
                                        </p:tav>
                                        <p:tav tm="100000">
                                          <p:val>
                                            <p:strVal val="#ppt_h"/>
                                          </p:val>
                                        </p:tav>
                                      </p:tavLst>
                                    </p:anim>
                                    <p:animEffect transition="in" filter="fade">
                                      <p:cBhvr>
                                        <p:cTn id="15"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06A95D-17DD-4701-88AB-945870D7A614}"/>
              </a:ext>
            </a:extLst>
          </p:cNvPr>
          <p:cNvSpPr>
            <a:spLocks noGrp="1"/>
          </p:cNvSpPr>
          <p:nvPr>
            <p:ph type="title"/>
          </p:nvPr>
        </p:nvSpPr>
        <p:spPr>
          <a:xfrm>
            <a:off x="807778" y="2038865"/>
            <a:ext cx="5691876" cy="4133334"/>
          </a:xfrm>
        </p:spPr>
        <p:txBody>
          <a:bodyPr>
            <a:noAutofit/>
          </a:bodyPr>
          <a:lstStyle/>
          <a:p>
            <a:r>
              <a:rPr lang="fr-FR" sz="2400" dirty="0"/>
              <a:t>Μon monstre s’appelle  Mike et il est vert avec un œil .Il est court et il a deux pieds longs et minces. En plus, il a une bouche longe mais il n’a pas des oreilles. Il est très sympathique mais il n’est pas beau. Il adore s’amuser avec les enfants et il n’aime pas les ados parce qu’ils ne sont pas drôles.</a:t>
            </a:r>
            <a:br>
              <a:rPr lang="fr-FR" sz="2400" dirty="0"/>
            </a:br>
            <a:endParaRPr lang="el-GR" sz="2400" dirty="0"/>
          </a:p>
        </p:txBody>
      </p:sp>
      <p:sp>
        <p:nvSpPr>
          <p:cNvPr id="3" name="Θέση περιεχομένου 2">
            <a:extLst>
              <a:ext uri="{FF2B5EF4-FFF2-40B4-BE49-F238E27FC236}">
                <a16:creationId xmlns:a16="http://schemas.microsoft.com/office/drawing/2014/main" id="{41C35E7D-BC4F-4EB5-BFEC-A6B7564994E0}"/>
              </a:ext>
            </a:extLst>
          </p:cNvPr>
          <p:cNvSpPr>
            <a:spLocks noGrp="1"/>
          </p:cNvSpPr>
          <p:nvPr>
            <p:ph idx="1"/>
          </p:nvPr>
        </p:nvSpPr>
        <p:spPr>
          <a:xfrm>
            <a:off x="684211" y="685800"/>
            <a:ext cx="9287691" cy="970005"/>
          </a:xfrm>
        </p:spPr>
        <p:txBody>
          <a:bodyPr>
            <a:normAutofit fontScale="85000" lnSpcReduction="20000"/>
          </a:bodyPr>
          <a:lstStyle/>
          <a:p>
            <a:pPr marL="0" indent="0">
              <a:buNone/>
            </a:pPr>
            <a:endParaRPr lang="fr-FR" dirty="0"/>
          </a:p>
          <a:p>
            <a:pPr marL="3657600" lvl="8" indent="0">
              <a:buNone/>
            </a:pPr>
            <a:r>
              <a:rPr lang="fr-CA" sz="4300" u="sng" dirty="0"/>
              <a:t>Mike</a:t>
            </a:r>
            <a:endParaRPr lang="el-GR" sz="4300" u="sng" dirty="0"/>
          </a:p>
        </p:txBody>
      </p:sp>
      <p:pic>
        <p:nvPicPr>
          <p:cNvPr id="4" name="Εικόνα 3">
            <a:extLst>
              <a:ext uri="{FF2B5EF4-FFF2-40B4-BE49-F238E27FC236}">
                <a16:creationId xmlns:a16="http://schemas.microsoft.com/office/drawing/2014/main" id="{72512C85-E103-4333-9922-AA7BC047F5AE}"/>
              </a:ext>
            </a:extLst>
          </p:cNvPr>
          <p:cNvPicPr>
            <a:picLocks noChangeAspect="1"/>
          </p:cNvPicPr>
          <p:nvPr/>
        </p:nvPicPr>
        <p:blipFill>
          <a:blip r:embed="rId2"/>
          <a:stretch>
            <a:fillRect/>
          </a:stretch>
        </p:blipFill>
        <p:spPr>
          <a:xfrm>
            <a:off x="7844365" y="1520538"/>
            <a:ext cx="3239646" cy="3816924"/>
          </a:xfrm>
          <a:prstGeom prst="rect">
            <a:avLst/>
          </a:prstGeom>
        </p:spPr>
      </p:pic>
      <p:sp>
        <p:nvSpPr>
          <p:cNvPr id="5" name="TextBox 4">
            <a:extLst>
              <a:ext uri="{FF2B5EF4-FFF2-40B4-BE49-F238E27FC236}">
                <a16:creationId xmlns:a16="http://schemas.microsoft.com/office/drawing/2014/main" id="{6FC1DDFE-38AA-41C2-BE5A-CD61DAB02B4A}"/>
              </a:ext>
            </a:extLst>
          </p:cNvPr>
          <p:cNvSpPr txBox="1"/>
          <p:nvPr/>
        </p:nvSpPr>
        <p:spPr>
          <a:xfrm>
            <a:off x="8316097" y="6054811"/>
            <a:ext cx="3781168" cy="369332"/>
          </a:xfrm>
          <a:prstGeom prst="rect">
            <a:avLst/>
          </a:prstGeom>
          <a:noFill/>
        </p:spPr>
        <p:txBody>
          <a:bodyPr wrap="square" rtlCol="0">
            <a:spAutoFit/>
          </a:bodyPr>
          <a:lstStyle/>
          <a:p>
            <a:pPr algn="r"/>
            <a:r>
              <a:rPr lang="fr-CA" i="1" dirty="0"/>
              <a:t>GEORGETTE PETROPOULOU</a:t>
            </a:r>
            <a:endParaRPr lang="el-GR" i="1" dirty="0"/>
          </a:p>
        </p:txBody>
      </p:sp>
    </p:spTree>
    <p:extLst>
      <p:ext uri="{BB962C8B-B14F-4D97-AF65-F5344CB8AC3E}">
        <p14:creationId xmlns:p14="http://schemas.microsoft.com/office/powerpoint/2010/main" val="41811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100" fill="hold"/>
                                        <p:tgtEl>
                                          <p:spTgt spid="5"/>
                                        </p:tgtEl>
                                        <p:attrNameLst>
                                          <p:attrName>ppt_w</p:attrName>
                                        </p:attrNameLst>
                                      </p:cBhvr>
                                      <p:tavLst>
                                        <p:tav tm="0">
                                          <p:val>
                                            <p:fltVal val="0"/>
                                          </p:val>
                                        </p:tav>
                                        <p:tav tm="100000">
                                          <p:val>
                                            <p:strVal val="#ppt_w"/>
                                          </p:val>
                                        </p:tav>
                                      </p:tavLst>
                                    </p:anim>
                                    <p:anim calcmode="lin" valueType="num">
                                      <p:cBhvr>
                                        <p:cTn id="15" dur="1100" fill="hold"/>
                                        <p:tgtEl>
                                          <p:spTgt spid="5"/>
                                        </p:tgtEl>
                                        <p:attrNameLst>
                                          <p:attrName>ppt_h</p:attrName>
                                        </p:attrNameLst>
                                      </p:cBhvr>
                                      <p:tavLst>
                                        <p:tav tm="0">
                                          <p:val>
                                            <p:fltVal val="0"/>
                                          </p:val>
                                        </p:tav>
                                        <p:tav tm="100000">
                                          <p:val>
                                            <p:strVal val="#ppt_h"/>
                                          </p:val>
                                        </p:tav>
                                      </p:tavLst>
                                    </p:anim>
                                    <p:animEffect transition="in" filter="fade">
                                      <p:cBhvr>
                                        <p:cTn id="16"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0E2F83-3C93-4E6B-B511-C04A3B4EE0A4}"/>
              </a:ext>
            </a:extLst>
          </p:cNvPr>
          <p:cNvSpPr>
            <a:spLocks noGrp="1"/>
          </p:cNvSpPr>
          <p:nvPr>
            <p:ph type="title"/>
          </p:nvPr>
        </p:nvSpPr>
        <p:spPr>
          <a:xfrm>
            <a:off x="684212" y="1186250"/>
            <a:ext cx="5061680" cy="4808150"/>
          </a:xfrm>
        </p:spPr>
        <p:txBody>
          <a:bodyPr>
            <a:normAutofit/>
          </a:bodyPr>
          <a:lstStyle/>
          <a:p>
            <a:r>
              <a:rPr lang="fr-FR" dirty="0"/>
              <a:t> </a:t>
            </a:r>
            <a:r>
              <a:rPr lang="fr-FR" sz="2800" dirty="0"/>
              <a:t>Mon monstre est drôle.</a:t>
            </a:r>
            <a:br>
              <a:rPr lang="fr-FR" sz="2800" dirty="0"/>
            </a:br>
            <a:r>
              <a:rPr lang="fr-FR" sz="2800" dirty="0"/>
              <a:t>Il a deux pieds et deux mains. Il a les cheveux courts. Il a aussi un nez et deux dents. Chaque main a 4 doigts</a:t>
            </a:r>
            <a:r>
              <a:rPr lang="fr-FR" dirty="0"/>
              <a:t/>
            </a:r>
            <a:br>
              <a:rPr lang="fr-FR" dirty="0"/>
            </a:br>
            <a:endParaRPr lang="el-GR" dirty="0"/>
          </a:p>
        </p:txBody>
      </p:sp>
      <p:pic>
        <p:nvPicPr>
          <p:cNvPr id="4" name="Εικόνα 3">
            <a:extLst>
              <a:ext uri="{FF2B5EF4-FFF2-40B4-BE49-F238E27FC236}">
                <a16:creationId xmlns:a16="http://schemas.microsoft.com/office/drawing/2014/main" id="{EF0DD201-D783-4CD7-9B76-67C27273CAC4}"/>
              </a:ext>
            </a:extLst>
          </p:cNvPr>
          <p:cNvPicPr>
            <a:picLocks noChangeAspect="1"/>
          </p:cNvPicPr>
          <p:nvPr/>
        </p:nvPicPr>
        <p:blipFill>
          <a:blip r:embed="rId2"/>
          <a:stretch>
            <a:fillRect/>
          </a:stretch>
        </p:blipFill>
        <p:spPr>
          <a:xfrm>
            <a:off x="7361944" y="2146512"/>
            <a:ext cx="3317919" cy="2564975"/>
          </a:xfrm>
          <a:prstGeom prst="rect">
            <a:avLst/>
          </a:prstGeom>
        </p:spPr>
      </p:pic>
      <p:sp>
        <p:nvSpPr>
          <p:cNvPr id="5" name="TextBox 4">
            <a:extLst>
              <a:ext uri="{FF2B5EF4-FFF2-40B4-BE49-F238E27FC236}">
                <a16:creationId xmlns:a16="http://schemas.microsoft.com/office/drawing/2014/main" id="{F728E68F-E247-4909-B075-40CA47B55D85}"/>
              </a:ext>
            </a:extLst>
          </p:cNvPr>
          <p:cNvSpPr txBox="1"/>
          <p:nvPr/>
        </p:nvSpPr>
        <p:spPr>
          <a:xfrm>
            <a:off x="1964724" y="786140"/>
            <a:ext cx="7562335" cy="461665"/>
          </a:xfrm>
          <a:prstGeom prst="rect">
            <a:avLst/>
          </a:prstGeom>
          <a:noFill/>
        </p:spPr>
        <p:txBody>
          <a:bodyPr wrap="square" rtlCol="0">
            <a:spAutoFit/>
          </a:bodyPr>
          <a:lstStyle/>
          <a:p>
            <a:pPr algn="ctr"/>
            <a:r>
              <a:rPr lang="fr-CA" sz="2400" u="sng" dirty="0">
                <a:solidFill>
                  <a:schemeClr val="bg2"/>
                </a:solidFill>
              </a:rPr>
              <a:t>P</a:t>
            </a:r>
            <a:r>
              <a:rPr lang="en-US" sz="2400" u="sng" dirty="0">
                <a:solidFill>
                  <a:schemeClr val="bg2"/>
                </a:solidFill>
              </a:rPr>
              <a:t>ENELOPE</a:t>
            </a:r>
            <a:endParaRPr lang="el-GR" sz="2400" u="sng" dirty="0">
              <a:solidFill>
                <a:schemeClr val="bg2"/>
              </a:solidFill>
            </a:endParaRPr>
          </a:p>
        </p:txBody>
      </p:sp>
      <p:sp>
        <p:nvSpPr>
          <p:cNvPr id="6" name="TextBox 5">
            <a:extLst>
              <a:ext uri="{FF2B5EF4-FFF2-40B4-BE49-F238E27FC236}">
                <a16:creationId xmlns:a16="http://schemas.microsoft.com/office/drawing/2014/main" id="{BEB60936-0D20-4E76-8063-4E04B41941B0}"/>
              </a:ext>
            </a:extLst>
          </p:cNvPr>
          <p:cNvSpPr txBox="1"/>
          <p:nvPr/>
        </p:nvSpPr>
        <p:spPr>
          <a:xfrm>
            <a:off x="9230497" y="6339016"/>
            <a:ext cx="2780271" cy="369332"/>
          </a:xfrm>
          <a:prstGeom prst="rect">
            <a:avLst/>
          </a:prstGeom>
          <a:noFill/>
        </p:spPr>
        <p:txBody>
          <a:bodyPr wrap="square" rtlCol="0">
            <a:spAutoFit/>
          </a:bodyPr>
          <a:lstStyle/>
          <a:p>
            <a:pPr algn="r"/>
            <a:r>
              <a:rPr lang="fr-CA" i="1" dirty="0"/>
              <a:t>ELENI POTSIKA</a:t>
            </a:r>
            <a:endParaRPr lang="el-GR" i="1" dirty="0"/>
          </a:p>
        </p:txBody>
      </p:sp>
    </p:spTree>
    <p:extLst>
      <p:ext uri="{BB962C8B-B14F-4D97-AF65-F5344CB8AC3E}">
        <p14:creationId xmlns:p14="http://schemas.microsoft.com/office/powerpoint/2010/main" val="743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400" fill="hold"/>
                                        <p:tgtEl>
                                          <p:spTgt spid="4"/>
                                        </p:tgtEl>
                                        <p:attrNameLst>
                                          <p:attrName>ppt_w</p:attrName>
                                        </p:attrNameLst>
                                      </p:cBhvr>
                                      <p:tavLst>
                                        <p:tav tm="0">
                                          <p:val>
                                            <p:fltVal val="0"/>
                                          </p:val>
                                        </p:tav>
                                        <p:tav tm="100000">
                                          <p:val>
                                            <p:strVal val="#ppt_w"/>
                                          </p:val>
                                        </p:tav>
                                      </p:tavLst>
                                    </p:anim>
                                    <p:anim calcmode="lin" valueType="num">
                                      <p:cBhvr>
                                        <p:cTn id="8" dur="1400" fill="hold"/>
                                        <p:tgtEl>
                                          <p:spTgt spid="4"/>
                                        </p:tgtEl>
                                        <p:attrNameLst>
                                          <p:attrName>ppt_h</p:attrName>
                                        </p:attrNameLst>
                                      </p:cBhvr>
                                      <p:tavLst>
                                        <p:tav tm="0">
                                          <p:val>
                                            <p:fltVal val="0"/>
                                          </p:val>
                                        </p:tav>
                                        <p:tav tm="100000">
                                          <p:val>
                                            <p:strVal val="#ppt_h"/>
                                          </p:val>
                                        </p:tav>
                                      </p:tavLst>
                                    </p:anim>
                                    <p:anim calcmode="lin" valueType="num">
                                      <p:cBhvr>
                                        <p:cTn id="9" dur="1400" fill="hold"/>
                                        <p:tgtEl>
                                          <p:spTgt spid="4"/>
                                        </p:tgtEl>
                                        <p:attrNameLst>
                                          <p:attrName>style.rotation</p:attrName>
                                        </p:attrNameLst>
                                      </p:cBhvr>
                                      <p:tavLst>
                                        <p:tav tm="0">
                                          <p:val>
                                            <p:fltVal val="90"/>
                                          </p:val>
                                        </p:tav>
                                        <p:tav tm="100000">
                                          <p:val>
                                            <p:fltVal val="0"/>
                                          </p:val>
                                        </p:tav>
                                      </p:tavLst>
                                    </p:anim>
                                    <p:animEffect transition="in" filter="fade">
                                      <p:cBhvr>
                                        <p:cTn id="10" dur="1400"/>
                                        <p:tgtEl>
                                          <p:spTgt spid="4"/>
                                        </p:tgtEl>
                                      </p:cBhvr>
                                    </p:animEffect>
                                  </p:childTnLst>
                                </p:cTn>
                              </p:par>
                            </p:childTnLst>
                          </p:cTn>
                        </p:par>
                        <p:par>
                          <p:cTn id="11" fill="hold">
                            <p:stCondLst>
                              <p:cond delay="14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900" fill="hold"/>
                                        <p:tgtEl>
                                          <p:spTgt spid="6"/>
                                        </p:tgtEl>
                                        <p:attrNameLst>
                                          <p:attrName>ppt_w</p:attrName>
                                        </p:attrNameLst>
                                      </p:cBhvr>
                                      <p:tavLst>
                                        <p:tav tm="0">
                                          <p:val>
                                            <p:fltVal val="0"/>
                                          </p:val>
                                        </p:tav>
                                        <p:tav tm="100000">
                                          <p:val>
                                            <p:strVal val="#ppt_w"/>
                                          </p:val>
                                        </p:tav>
                                      </p:tavLst>
                                    </p:anim>
                                    <p:anim calcmode="lin" valueType="num">
                                      <p:cBhvr>
                                        <p:cTn id="15" dur="900" fill="hold"/>
                                        <p:tgtEl>
                                          <p:spTgt spid="6"/>
                                        </p:tgtEl>
                                        <p:attrNameLst>
                                          <p:attrName>ppt_h</p:attrName>
                                        </p:attrNameLst>
                                      </p:cBhvr>
                                      <p:tavLst>
                                        <p:tav tm="0">
                                          <p:val>
                                            <p:fltVal val="0"/>
                                          </p:val>
                                        </p:tav>
                                        <p:tav tm="100000">
                                          <p:val>
                                            <p:strVal val="#ppt_h"/>
                                          </p:val>
                                        </p:tav>
                                      </p:tavLst>
                                    </p:anim>
                                    <p:animEffect transition="in" filter="fade">
                                      <p:cBhvr>
                                        <p:cTn id="16"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44F494-7031-44A1-84A7-F308B640491B}"/>
              </a:ext>
            </a:extLst>
          </p:cNvPr>
          <p:cNvSpPr>
            <a:spLocks noGrp="1"/>
          </p:cNvSpPr>
          <p:nvPr>
            <p:ph idx="1"/>
          </p:nvPr>
        </p:nvSpPr>
        <p:spPr>
          <a:xfrm>
            <a:off x="684212" y="685801"/>
            <a:ext cx="8534400" cy="846438"/>
          </a:xfrm>
        </p:spPr>
        <p:txBody>
          <a:bodyPr>
            <a:normAutofit/>
          </a:bodyPr>
          <a:lstStyle/>
          <a:p>
            <a:pPr marL="0" indent="0" algn="ctr">
              <a:buNone/>
            </a:pPr>
            <a:r>
              <a:rPr lang="fr-CA" sz="2800" u="sng" dirty="0"/>
              <a:t>CHANOUNOU</a:t>
            </a:r>
            <a:endParaRPr lang="el-GR" sz="2800" u="sng" dirty="0"/>
          </a:p>
        </p:txBody>
      </p:sp>
      <p:sp>
        <p:nvSpPr>
          <p:cNvPr id="5" name="TextBox 4">
            <a:extLst>
              <a:ext uri="{FF2B5EF4-FFF2-40B4-BE49-F238E27FC236}">
                <a16:creationId xmlns:a16="http://schemas.microsoft.com/office/drawing/2014/main" id="{D16C735A-14A7-4836-A8B5-E5D5CE98265A}"/>
              </a:ext>
            </a:extLst>
          </p:cNvPr>
          <p:cNvSpPr txBox="1"/>
          <p:nvPr/>
        </p:nvSpPr>
        <p:spPr>
          <a:xfrm>
            <a:off x="8835081" y="6190735"/>
            <a:ext cx="3225114" cy="369332"/>
          </a:xfrm>
          <a:prstGeom prst="rect">
            <a:avLst/>
          </a:prstGeom>
          <a:noFill/>
        </p:spPr>
        <p:txBody>
          <a:bodyPr wrap="square" rtlCol="0">
            <a:spAutoFit/>
          </a:bodyPr>
          <a:lstStyle/>
          <a:p>
            <a:pPr algn="r"/>
            <a:r>
              <a:rPr lang="fr-CA" i="1" dirty="0"/>
              <a:t>LEDA SICHLIMIRI</a:t>
            </a:r>
            <a:endParaRPr lang="el-GR" i="1" dirty="0"/>
          </a:p>
        </p:txBody>
      </p:sp>
      <p:sp>
        <p:nvSpPr>
          <p:cNvPr id="2" name="Ορθογώνιο 1"/>
          <p:cNvSpPr/>
          <p:nvPr/>
        </p:nvSpPr>
        <p:spPr>
          <a:xfrm>
            <a:off x="1970468" y="2090172"/>
            <a:ext cx="7173532" cy="3231654"/>
          </a:xfrm>
          <a:prstGeom prst="rect">
            <a:avLst/>
          </a:prstGeom>
        </p:spPr>
        <p:txBody>
          <a:bodyPr wrap="square">
            <a:spAutoFit/>
          </a:bodyPr>
          <a:lstStyle/>
          <a:p>
            <a:pPr algn="ctr">
              <a:spcAft>
                <a:spcPts val="0"/>
              </a:spcAft>
            </a:pPr>
            <a:endParaRPr lang="el-GR" dirty="0">
              <a:solidFill>
                <a:srgbClr val="FFFF00"/>
              </a:solidFill>
              <a:latin typeface="Cambria" panose="02040503050406030204" pitchFamily="18" charset="0"/>
              <a:ea typeface="Cambria" panose="02040503050406030204" pitchFamily="18" charset="0"/>
              <a:cs typeface="Times New Roman" panose="02020603050405020304" pitchFamily="18" charset="0"/>
            </a:endParaRPr>
          </a:p>
          <a:p>
            <a:pPr algn="just">
              <a:spcAft>
                <a:spcPts val="0"/>
              </a:spcAft>
            </a:pPr>
            <a:r>
              <a:rPr lang="fr-FR" dirty="0">
                <a:solidFill>
                  <a:srgbClr val="000000"/>
                </a:solidFill>
                <a:latin typeface="Arial Unicode MS"/>
                <a:ea typeface="Cambria" panose="02040503050406030204" pitchFamily="18" charset="0"/>
                <a:cs typeface="Times New Roman" panose="02020603050405020304" pitchFamily="18" charset="0"/>
              </a:rPr>
              <a:t> </a:t>
            </a:r>
            <a:endParaRPr lang="el-GR"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0"/>
              </a:spcAft>
            </a:pPr>
            <a:r>
              <a:rPr lang="fr-FR" sz="2400" dirty="0">
                <a:latin typeface="Arial Unicode MS"/>
                <a:ea typeface="Cambria" panose="02040503050406030204" pitchFamily="18" charset="0"/>
                <a:cs typeface="Times New Roman" panose="02020603050405020304" pitchFamily="18" charset="0"/>
              </a:rPr>
              <a:t>Chanounou a 14 ans, elle/il mesure 1m50 et il/elle est plutôt rond(e). Chanounou a la peau orange, quatre yeux noirs, deux cornes noires aussi et les bras longues lequels, comme ses jambes, a des rayures blanches et noires. Sa main droite est orange et sa main gauche est noire. Chanounou est toujours très amical(e) et sourient(e). </a:t>
            </a:r>
            <a:endParaRPr lang="el-GR"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020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100" fill="hold"/>
                                        <p:tgtEl>
                                          <p:spTgt spid="5"/>
                                        </p:tgtEl>
                                        <p:attrNameLst>
                                          <p:attrName>ppt_w</p:attrName>
                                        </p:attrNameLst>
                                      </p:cBhvr>
                                      <p:tavLst>
                                        <p:tav tm="0">
                                          <p:val>
                                            <p:fltVal val="0"/>
                                          </p:val>
                                        </p:tav>
                                        <p:tav tm="100000">
                                          <p:val>
                                            <p:strVal val="#ppt_w"/>
                                          </p:val>
                                        </p:tav>
                                      </p:tavLst>
                                    </p:anim>
                                    <p:anim calcmode="lin" valueType="num">
                                      <p:cBhvr>
                                        <p:cTn id="8" dur="1100" fill="hold"/>
                                        <p:tgtEl>
                                          <p:spTgt spid="5"/>
                                        </p:tgtEl>
                                        <p:attrNameLst>
                                          <p:attrName>ppt_h</p:attrName>
                                        </p:attrNameLst>
                                      </p:cBhvr>
                                      <p:tavLst>
                                        <p:tav tm="0">
                                          <p:val>
                                            <p:fltVal val="0"/>
                                          </p:val>
                                        </p:tav>
                                        <p:tav tm="100000">
                                          <p:val>
                                            <p:strVal val="#ppt_h"/>
                                          </p:val>
                                        </p:tav>
                                      </p:tavLst>
                                    </p:anim>
                                    <p:animEffect transition="in" filter="fade">
                                      <p:cBhvr>
                                        <p:cTn id="9"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37D71CA5-D6BC-4315-85E2-192A51AED93C}"/>
              </a:ext>
            </a:extLst>
          </p:cNvPr>
          <p:cNvGraphicFramePr>
            <a:graphicFrameLocks noChangeAspect="1"/>
          </p:cNvGraphicFramePr>
          <p:nvPr>
            <p:extLst>
              <p:ext uri="{D42A27DB-BD31-4B8C-83A1-F6EECF244321}">
                <p14:modId xmlns:p14="http://schemas.microsoft.com/office/powerpoint/2010/main" val="2880527526"/>
              </p:ext>
            </p:extLst>
          </p:nvPr>
        </p:nvGraphicFramePr>
        <p:xfrm>
          <a:off x="1185950" y="500804"/>
          <a:ext cx="7834482" cy="5813500"/>
        </p:xfrm>
        <a:graphic>
          <a:graphicData uri="http://schemas.openxmlformats.org/presentationml/2006/ole">
            <mc:AlternateContent xmlns:mc="http://schemas.openxmlformats.org/markup-compatibility/2006">
              <mc:Choice xmlns:v="urn:schemas-microsoft-com:vml" Requires="v">
                <p:oleObj spid="_x0000_s1026" name="Έγγραφο" r:id="rId3" imgW="5968762" imgH="6284156" progId="Word.Document.12">
                  <p:embed/>
                </p:oleObj>
              </mc:Choice>
              <mc:Fallback>
                <p:oleObj name="Έγγραφο" r:id="rId3" imgW="5968762" imgH="6284156" progId="Word.Document.12">
                  <p:embed/>
                  <p:pic>
                    <p:nvPicPr>
                      <p:cNvPr id="4" name="Θέση περιεχομένου 3"/>
                      <p:cNvPicPr/>
                      <p:nvPr/>
                    </p:nvPicPr>
                    <p:blipFill>
                      <a:blip r:embed="rId4"/>
                      <a:stretch>
                        <a:fillRect/>
                      </a:stretch>
                    </p:blipFill>
                    <p:spPr>
                      <a:xfrm>
                        <a:off x="1185950" y="500804"/>
                        <a:ext cx="7834482" cy="58135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3CD9183-5A96-48AD-8240-47F4358D368E}"/>
              </a:ext>
            </a:extLst>
          </p:cNvPr>
          <p:cNvSpPr txBox="1"/>
          <p:nvPr/>
        </p:nvSpPr>
        <p:spPr>
          <a:xfrm>
            <a:off x="6215449" y="395416"/>
            <a:ext cx="3682313" cy="383060"/>
          </a:xfrm>
          <a:prstGeom prst="rect">
            <a:avLst/>
          </a:prstGeom>
          <a:solidFill>
            <a:schemeClr val="bg2">
              <a:lumMod val="40000"/>
              <a:lumOff val="60000"/>
            </a:schemeClr>
          </a:solidFill>
        </p:spPr>
        <p:txBody>
          <a:bodyPr wrap="square" rtlCol="0">
            <a:spAutoFit/>
          </a:bodyPr>
          <a:lstStyle/>
          <a:p>
            <a:endParaRPr lang="el-GR" dirty="0"/>
          </a:p>
        </p:txBody>
      </p:sp>
      <p:sp>
        <p:nvSpPr>
          <p:cNvPr id="7" name="Ορθογώνιο 6">
            <a:extLst>
              <a:ext uri="{FF2B5EF4-FFF2-40B4-BE49-F238E27FC236}">
                <a16:creationId xmlns:a16="http://schemas.microsoft.com/office/drawing/2014/main" id="{0EFF29AD-B95B-459C-98FF-7E09B0079060}"/>
              </a:ext>
            </a:extLst>
          </p:cNvPr>
          <p:cNvSpPr/>
          <p:nvPr/>
        </p:nvSpPr>
        <p:spPr>
          <a:xfrm>
            <a:off x="3200400" y="778476"/>
            <a:ext cx="3546389" cy="28420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1EBB9E88-C321-49F0-9526-F1BE5CD9C8DB}"/>
              </a:ext>
            </a:extLst>
          </p:cNvPr>
          <p:cNvSpPr txBox="1"/>
          <p:nvPr/>
        </p:nvSpPr>
        <p:spPr>
          <a:xfrm>
            <a:off x="1185950" y="356450"/>
            <a:ext cx="10293178" cy="523220"/>
          </a:xfrm>
          <a:prstGeom prst="rect">
            <a:avLst/>
          </a:prstGeom>
          <a:noFill/>
        </p:spPr>
        <p:txBody>
          <a:bodyPr wrap="square" rtlCol="0">
            <a:spAutoFit/>
          </a:bodyPr>
          <a:lstStyle/>
          <a:p>
            <a:pPr algn="ctr"/>
            <a:r>
              <a:rPr lang="fr-CA" sz="2800" u="sng" dirty="0">
                <a:solidFill>
                  <a:schemeClr val="bg2"/>
                </a:solidFill>
              </a:rPr>
              <a:t>BOBBY</a:t>
            </a:r>
            <a:endParaRPr lang="el-GR" sz="2800" u="sng" dirty="0">
              <a:solidFill>
                <a:schemeClr val="bg2"/>
              </a:solidFill>
            </a:endParaRPr>
          </a:p>
        </p:txBody>
      </p:sp>
      <p:sp>
        <p:nvSpPr>
          <p:cNvPr id="9" name="TextBox 8">
            <a:extLst>
              <a:ext uri="{FF2B5EF4-FFF2-40B4-BE49-F238E27FC236}">
                <a16:creationId xmlns:a16="http://schemas.microsoft.com/office/drawing/2014/main" id="{B546AF28-7F36-475D-885D-3ED8581C1189}"/>
              </a:ext>
            </a:extLst>
          </p:cNvPr>
          <p:cNvSpPr txBox="1"/>
          <p:nvPr/>
        </p:nvSpPr>
        <p:spPr>
          <a:xfrm>
            <a:off x="8700187" y="6419692"/>
            <a:ext cx="3336325" cy="369332"/>
          </a:xfrm>
          <a:prstGeom prst="rect">
            <a:avLst/>
          </a:prstGeom>
          <a:noFill/>
        </p:spPr>
        <p:txBody>
          <a:bodyPr wrap="square" rtlCol="0">
            <a:spAutoFit/>
          </a:bodyPr>
          <a:lstStyle/>
          <a:p>
            <a:pPr algn="r"/>
            <a:r>
              <a:rPr lang="fr-CA" i="1" dirty="0"/>
              <a:t>FAY TSATLOGLOU</a:t>
            </a:r>
            <a:endParaRPr lang="el-GR" i="1" dirty="0"/>
          </a:p>
        </p:txBody>
      </p:sp>
    </p:spTree>
    <p:extLst>
      <p:ext uri="{BB962C8B-B14F-4D97-AF65-F5344CB8AC3E}">
        <p14:creationId xmlns:p14="http://schemas.microsoft.com/office/powerpoint/2010/main" val="30033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900" fill="hold"/>
                                        <p:tgtEl>
                                          <p:spTgt spid="9"/>
                                        </p:tgtEl>
                                        <p:attrNameLst>
                                          <p:attrName>ppt_w</p:attrName>
                                        </p:attrNameLst>
                                      </p:cBhvr>
                                      <p:tavLst>
                                        <p:tav tm="0">
                                          <p:val>
                                            <p:fltVal val="0"/>
                                          </p:val>
                                        </p:tav>
                                        <p:tav tm="100000">
                                          <p:val>
                                            <p:strVal val="#ppt_w"/>
                                          </p:val>
                                        </p:tav>
                                      </p:tavLst>
                                    </p:anim>
                                    <p:anim calcmode="lin" valueType="num">
                                      <p:cBhvr>
                                        <p:cTn id="8" dur="900" fill="hold"/>
                                        <p:tgtEl>
                                          <p:spTgt spid="9"/>
                                        </p:tgtEl>
                                        <p:attrNameLst>
                                          <p:attrName>ppt_h</p:attrName>
                                        </p:attrNameLst>
                                      </p:cBhvr>
                                      <p:tavLst>
                                        <p:tav tm="0">
                                          <p:val>
                                            <p:fltVal val="0"/>
                                          </p:val>
                                        </p:tav>
                                        <p:tav tm="100000">
                                          <p:val>
                                            <p:strVal val="#ppt_h"/>
                                          </p:val>
                                        </p:tav>
                                      </p:tavLst>
                                    </p:anim>
                                    <p:animEffect transition="in" filter="fade">
                                      <p:cBhvr>
                                        <p:cTn id="9" dur="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Κομμάτι">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126</TotalTime>
  <Words>137</Words>
  <Application>Microsoft Office PowerPoint</Application>
  <PresentationFormat>Ευρεία οθόνη</PresentationFormat>
  <Paragraphs>22</Paragraphs>
  <Slides>7</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vt:i4>
      </vt:variant>
    </vt:vector>
  </HeadingPairs>
  <TitlesOfParts>
    <vt:vector size="14" baseType="lpstr">
      <vt:lpstr>Arial Unicode MS</vt:lpstr>
      <vt:lpstr>Cambria</vt:lpstr>
      <vt:lpstr>Century Gothic</vt:lpstr>
      <vt:lpstr>Times New Roman</vt:lpstr>
      <vt:lpstr>Wingdings 3</vt:lpstr>
      <vt:lpstr>Κομμάτι</vt:lpstr>
      <vt:lpstr>Έγγραφο</vt:lpstr>
      <vt:lpstr>Les monstres  de  Γ3  2021</vt:lpstr>
      <vt:lpstr>la mascotte s'appelle Kitty. Elle a de grands yeux, deux oreilles pointues et deux ailes. Elle a également une dent blanche. Elle tient un beignet. </vt:lpstr>
      <vt:lpstr>       Αmogus rouge est un garçon, il est plus grand que les autres et plus gros. Il a deux cornes, un œil et il porte toujours un sac à dos .                                                                                                </vt:lpstr>
      <vt:lpstr>Μon monstre s’appelle  Mike et il est vert avec un œil .Il est court et il a deux pieds longs et minces. En plus, il a une bouche longe mais il n’a pas des oreilles. Il est très sympathique mais il n’est pas beau. Il adore s’amuser avec les enfants et il n’aime pas les ados parce qu’ils ne sont pas drôles. </vt:lpstr>
      <vt:lpstr> Mon monstre est drôle. Il a deux pieds et deux mains. Il a les cheveux courts. Il a aussi un nez et deux dents. Chaque main a 4 doigts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monstres de c3</dc:title>
  <dc:creator>stathis</dc:creator>
  <cp:lastModifiedBy>Φανή</cp:lastModifiedBy>
  <cp:revision>13</cp:revision>
  <dcterms:created xsi:type="dcterms:W3CDTF">2021-05-06T15:05:42Z</dcterms:created>
  <dcterms:modified xsi:type="dcterms:W3CDTF">2021-05-16T22:25:54Z</dcterms:modified>
</cp:coreProperties>
</file>